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7"/>
  </p:notesMasterIdLst>
  <p:sldIdLst>
    <p:sldId id="256" r:id="rId2"/>
    <p:sldId id="264" r:id="rId3"/>
    <p:sldId id="257" r:id="rId4"/>
    <p:sldId id="261" r:id="rId5"/>
    <p:sldId id="272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EF72B-682B-443A-AA46-D1E640519BC5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AC2C04C-3C2B-482B-9EAB-06B6D1073609}">
      <dgm:prSet phldrT="[Текст]" custT="1"/>
      <dgm:spPr/>
      <dgm:t>
        <a:bodyPr/>
        <a:lstStyle/>
        <a:p>
          <a:r>
            <a:rPr lang="uk-UA" sz="1800" dirty="0" smtClean="0"/>
            <a:t>Підтримка проектів громадських організацій та проектів в рамках проведення обласного конкурсу програм</a:t>
          </a:r>
          <a:endParaRPr lang="ru-RU" sz="1800" dirty="0"/>
        </a:p>
      </dgm:t>
    </dgm:pt>
    <dgm:pt modelId="{AE2C25D1-DBE7-4EA5-897C-3458D84B063D}" type="parTrans" cxnId="{D4783EE0-A60B-4C17-8794-A03CE7EEB1F6}">
      <dgm:prSet/>
      <dgm:spPr/>
      <dgm:t>
        <a:bodyPr/>
        <a:lstStyle/>
        <a:p>
          <a:endParaRPr lang="ru-RU"/>
        </a:p>
      </dgm:t>
    </dgm:pt>
    <dgm:pt modelId="{5A0FDA21-15BF-4675-A1B2-568B16EA8383}" type="sibTrans" cxnId="{D4783EE0-A60B-4C17-8794-A03CE7EEB1F6}">
      <dgm:prSet/>
      <dgm:spPr/>
      <dgm:t>
        <a:bodyPr/>
        <a:lstStyle/>
        <a:p>
          <a:endParaRPr lang="ru-RU"/>
        </a:p>
      </dgm:t>
    </dgm:pt>
    <dgm:pt modelId="{950078AC-91C8-4DBD-8371-711609E48E3D}">
      <dgm:prSet phldrT="[Текст]" custT="1"/>
      <dgm:spPr/>
      <dgm:t>
        <a:bodyPr/>
        <a:lstStyle/>
        <a:p>
          <a:r>
            <a:rPr lang="uk-UA" sz="1800" dirty="0" smtClean="0"/>
            <a:t>Заходи для студентів, що проводяться з Донецькою асоціацією студентських профспілкових організацій</a:t>
          </a:r>
          <a:endParaRPr lang="ru-RU" sz="1800" dirty="0"/>
        </a:p>
      </dgm:t>
    </dgm:pt>
    <dgm:pt modelId="{B4A48D0B-11E7-4919-8E09-96E4E02E80AC}" type="parTrans" cxnId="{1554F94E-F6A1-4B11-94EE-F8A02858F1BF}">
      <dgm:prSet/>
      <dgm:spPr/>
      <dgm:t>
        <a:bodyPr/>
        <a:lstStyle/>
        <a:p>
          <a:endParaRPr lang="ru-RU"/>
        </a:p>
      </dgm:t>
    </dgm:pt>
    <dgm:pt modelId="{5830341C-5B85-4A8C-9A63-3F64777BBA7D}" type="sibTrans" cxnId="{1554F94E-F6A1-4B11-94EE-F8A02858F1BF}">
      <dgm:prSet/>
      <dgm:spPr/>
      <dgm:t>
        <a:bodyPr/>
        <a:lstStyle/>
        <a:p>
          <a:endParaRPr lang="ru-RU"/>
        </a:p>
      </dgm:t>
    </dgm:pt>
    <dgm:pt modelId="{98824C07-BE9E-4796-9278-4816B25F9479}">
      <dgm:prSet phldrT="[Текст]" custT="1"/>
      <dgm:spPr/>
      <dgm:t>
        <a:bodyPr/>
        <a:lstStyle/>
        <a:p>
          <a:r>
            <a:rPr lang="uk-UA" sz="2400" dirty="0" smtClean="0"/>
            <a:t>Заходи для дітей та молоді</a:t>
          </a:r>
          <a:endParaRPr lang="ru-RU" sz="2400" dirty="0"/>
        </a:p>
      </dgm:t>
    </dgm:pt>
    <dgm:pt modelId="{7016CD31-875F-4B7A-B564-F72FDD4EED0A}" type="parTrans" cxnId="{397EBFB3-52B6-4694-8D57-6EF27F09A593}">
      <dgm:prSet/>
      <dgm:spPr/>
      <dgm:t>
        <a:bodyPr/>
        <a:lstStyle/>
        <a:p>
          <a:endParaRPr lang="ru-RU"/>
        </a:p>
      </dgm:t>
    </dgm:pt>
    <dgm:pt modelId="{294FA479-F3CA-4752-A88C-697FA0F0A865}" type="sibTrans" cxnId="{397EBFB3-52B6-4694-8D57-6EF27F09A593}">
      <dgm:prSet/>
      <dgm:spPr/>
      <dgm:t>
        <a:bodyPr/>
        <a:lstStyle/>
        <a:p>
          <a:endParaRPr lang="ru-RU"/>
        </a:p>
      </dgm:t>
    </dgm:pt>
    <dgm:pt modelId="{E95567B2-A730-4240-9486-B566FD95B4B4}">
      <dgm:prSet phldrT="[Текст]"/>
      <dgm:spPr/>
      <dgm:t>
        <a:bodyPr/>
        <a:lstStyle/>
        <a:p>
          <a:r>
            <a:rPr lang="uk-UA" dirty="0" smtClean="0"/>
            <a:t>Екскурсії до могили Т.Г.Шевченка у </a:t>
          </a:r>
          <a:r>
            <a:rPr lang="uk-UA" dirty="0" err="1" smtClean="0"/>
            <a:t>м.Каневі</a:t>
          </a:r>
          <a:endParaRPr lang="ru-RU" dirty="0"/>
        </a:p>
      </dgm:t>
    </dgm:pt>
    <dgm:pt modelId="{636352C7-0793-4473-ADC0-B6DF5B480A3B}" type="parTrans" cxnId="{86E982C7-2FDD-4204-B21D-4D2B78A0ABD5}">
      <dgm:prSet/>
      <dgm:spPr/>
      <dgm:t>
        <a:bodyPr/>
        <a:lstStyle/>
        <a:p>
          <a:endParaRPr lang="ru-RU"/>
        </a:p>
      </dgm:t>
    </dgm:pt>
    <dgm:pt modelId="{B5299714-5E1A-4D05-A136-B2115A7B44FE}" type="sibTrans" cxnId="{86E982C7-2FDD-4204-B21D-4D2B78A0ABD5}">
      <dgm:prSet/>
      <dgm:spPr/>
      <dgm:t>
        <a:bodyPr/>
        <a:lstStyle/>
        <a:p>
          <a:endParaRPr lang="ru-RU"/>
        </a:p>
      </dgm:t>
    </dgm:pt>
    <dgm:pt modelId="{7F31E132-078F-40EB-897F-E5CBEE8104A9}">
      <dgm:prSet phldrT="[Текст]"/>
      <dgm:spPr/>
      <dgm:t>
        <a:bodyPr/>
        <a:lstStyle/>
        <a:p>
          <a:r>
            <a:rPr lang="uk-UA" dirty="0" smtClean="0"/>
            <a:t>Заходи в дитячих закладах оздоровлення та відпочинку</a:t>
          </a:r>
          <a:endParaRPr lang="ru-RU" dirty="0"/>
        </a:p>
      </dgm:t>
    </dgm:pt>
    <dgm:pt modelId="{55E91FFE-A4F6-43EB-BC7C-11713C516B08}" type="parTrans" cxnId="{9521DCA4-9EFA-49C8-B238-3032A57820A3}">
      <dgm:prSet/>
      <dgm:spPr/>
      <dgm:t>
        <a:bodyPr/>
        <a:lstStyle/>
        <a:p>
          <a:endParaRPr lang="ru-RU"/>
        </a:p>
      </dgm:t>
    </dgm:pt>
    <dgm:pt modelId="{9D81D7F7-68FA-4CC3-ABFF-6D37640CD123}" type="sibTrans" cxnId="{9521DCA4-9EFA-49C8-B238-3032A57820A3}">
      <dgm:prSet/>
      <dgm:spPr/>
      <dgm:t>
        <a:bodyPr/>
        <a:lstStyle/>
        <a:p>
          <a:endParaRPr lang="ru-RU"/>
        </a:p>
      </dgm:t>
    </dgm:pt>
    <dgm:pt modelId="{CEE83467-DA4F-4589-83C1-C17421A4ADCC}" type="pres">
      <dgm:prSet presAssocID="{AF1EF72B-682B-443A-AA46-D1E640519B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3A693D-23C9-4C4A-8DDA-DC5CFDC81E52}" type="pres">
      <dgm:prSet presAssocID="{8AC2C04C-3C2B-482B-9EAB-06B6D1073609}" presName="node" presStyleLbl="node1" presStyleIdx="0" presStyleCnt="5" custLinFactNeighborX="2857" custLinFactNeighborY="-44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AFD26-6651-431D-BF79-2474A41A8514}" type="pres">
      <dgm:prSet presAssocID="{5A0FDA21-15BF-4675-A1B2-568B16EA8383}" presName="sibTrans" presStyleCnt="0"/>
      <dgm:spPr/>
    </dgm:pt>
    <dgm:pt modelId="{DC3DF881-B299-406F-A772-0B447BE4C9FC}" type="pres">
      <dgm:prSet presAssocID="{950078AC-91C8-4DBD-8371-711609E48E3D}" presName="node" presStyleLbl="node1" presStyleIdx="1" presStyleCnt="5" custLinFactNeighborX="-4286" custLinFactNeighborY="3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34F31-7811-460E-AFDD-105FA87557BD}" type="pres">
      <dgm:prSet presAssocID="{5830341C-5B85-4A8C-9A63-3F64777BBA7D}" presName="sibTrans" presStyleCnt="0"/>
      <dgm:spPr/>
    </dgm:pt>
    <dgm:pt modelId="{4C9A028B-624E-42E7-8C32-C2C44BD00436}" type="pres">
      <dgm:prSet presAssocID="{98824C07-BE9E-4796-9278-4816B25F9479}" presName="node" presStyleLbl="node1" presStyleIdx="2" presStyleCnt="5" custLinFactNeighborX="-11429" custLinFactNeighborY="-39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98A65-51B8-4353-923E-1B31F82F42A7}" type="pres">
      <dgm:prSet presAssocID="{294FA479-F3CA-4752-A88C-697FA0F0A865}" presName="sibTrans" presStyleCnt="0"/>
      <dgm:spPr/>
    </dgm:pt>
    <dgm:pt modelId="{D38CF589-2238-4E40-9397-95F16B2E7DBA}" type="pres">
      <dgm:prSet presAssocID="{E95567B2-A730-4240-9486-B566FD95B4B4}" presName="node" presStyleLbl="node1" presStyleIdx="3" presStyleCnt="5" custLinFactNeighborX="-35000" custLinFactNeighborY="34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F1F43-B393-40B2-A376-B21667D4F649}" type="pres">
      <dgm:prSet presAssocID="{B5299714-5E1A-4D05-A136-B2115A7B44FE}" presName="sibTrans" presStyleCnt="0"/>
      <dgm:spPr/>
    </dgm:pt>
    <dgm:pt modelId="{C6E467C9-FE00-47FE-88A3-67BA051FFF30}" type="pres">
      <dgm:prSet presAssocID="{7F31E132-078F-40EB-897F-E5CBEE8104A9}" presName="node" presStyleLbl="node1" presStyleIdx="4" presStyleCnt="5" custLinFactNeighborX="26429" custLinFactNeighborY="34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E982C7-2FDD-4204-B21D-4D2B78A0ABD5}" srcId="{AF1EF72B-682B-443A-AA46-D1E640519BC5}" destId="{E95567B2-A730-4240-9486-B566FD95B4B4}" srcOrd="3" destOrd="0" parTransId="{636352C7-0793-4473-ADC0-B6DF5B480A3B}" sibTransId="{B5299714-5E1A-4D05-A136-B2115A7B44FE}"/>
    <dgm:cxn modelId="{125687CD-DD0C-45B6-97B5-190879E4836B}" type="presOf" srcId="{950078AC-91C8-4DBD-8371-711609E48E3D}" destId="{DC3DF881-B299-406F-A772-0B447BE4C9FC}" srcOrd="0" destOrd="0" presId="urn:microsoft.com/office/officeart/2005/8/layout/default#1"/>
    <dgm:cxn modelId="{1554F94E-F6A1-4B11-94EE-F8A02858F1BF}" srcId="{AF1EF72B-682B-443A-AA46-D1E640519BC5}" destId="{950078AC-91C8-4DBD-8371-711609E48E3D}" srcOrd="1" destOrd="0" parTransId="{B4A48D0B-11E7-4919-8E09-96E4E02E80AC}" sibTransId="{5830341C-5B85-4A8C-9A63-3F64777BBA7D}"/>
    <dgm:cxn modelId="{7C2E1533-93CA-410F-AC97-9BF047DA3664}" type="presOf" srcId="{8AC2C04C-3C2B-482B-9EAB-06B6D1073609}" destId="{263A693D-23C9-4C4A-8DDA-DC5CFDC81E52}" srcOrd="0" destOrd="0" presId="urn:microsoft.com/office/officeart/2005/8/layout/default#1"/>
    <dgm:cxn modelId="{D4783EE0-A60B-4C17-8794-A03CE7EEB1F6}" srcId="{AF1EF72B-682B-443A-AA46-D1E640519BC5}" destId="{8AC2C04C-3C2B-482B-9EAB-06B6D1073609}" srcOrd="0" destOrd="0" parTransId="{AE2C25D1-DBE7-4EA5-897C-3458D84B063D}" sibTransId="{5A0FDA21-15BF-4675-A1B2-568B16EA8383}"/>
    <dgm:cxn modelId="{9521DCA4-9EFA-49C8-B238-3032A57820A3}" srcId="{AF1EF72B-682B-443A-AA46-D1E640519BC5}" destId="{7F31E132-078F-40EB-897F-E5CBEE8104A9}" srcOrd="4" destOrd="0" parTransId="{55E91FFE-A4F6-43EB-BC7C-11713C516B08}" sibTransId="{9D81D7F7-68FA-4CC3-ABFF-6D37640CD123}"/>
    <dgm:cxn modelId="{9B95CBB8-503D-415E-B3CC-E78C80EC4295}" type="presOf" srcId="{98824C07-BE9E-4796-9278-4816B25F9479}" destId="{4C9A028B-624E-42E7-8C32-C2C44BD00436}" srcOrd="0" destOrd="0" presId="urn:microsoft.com/office/officeart/2005/8/layout/default#1"/>
    <dgm:cxn modelId="{A70FDEE5-ACA0-47E8-A1E4-75725A265FED}" type="presOf" srcId="{AF1EF72B-682B-443A-AA46-D1E640519BC5}" destId="{CEE83467-DA4F-4589-83C1-C17421A4ADCC}" srcOrd="0" destOrd="0" presId="urn:microsoft.com/office/officeart/2005/8/layout/default#1"/>
    <dgm:cxn modelId="{5353FCA2-C54B-4EFD-B2E0-A181014D76DC}" type="presOf" srcId="{E95567B2-A730-4240-9486-B566FD95B4B4}" destId="{D38CF589-2238-4E40-9397-95F16B2E7DBA}" srcOrd="0" destOrd="0" presId="urn:microsoft.com/office/officeart/2005/8/layout/default#1"/>
    <dgm:cxn modelId="{397EBFB3-52B6-4694-8D57-6EF27F09A593}" srcId="{AF1EF72B-682B-443A-AA46-D1E640519BC5}" destId="{98824C07-BE9E-4796-9278-4816B25F9479}" srcOrd="2" destOrd="0" parTransId="{7016CD31-875F-4B7A-B564-F72FDD4EED0A}" sibTransId="{294FA479-F3CA-4752-A88C-697FA0F0A865}"/>
    <dgm:cxn modelId="{CBA06E27-87FF-4204-9D96-A6E4E81059EA}" type="presOf" srcId="{7F31E132-078F-40EB-897F-E5CBEE8104A9}" destId="{C6E467C9-FE00-47FE-88A3-67BA051FFF30}" srcOrd="0" destOrd="0" presId="urn:microsoft.com/office/officeart/2005/8/layout/default#1"/>
    <dgm:cxn modelId="{E4643598-949F-423A-99AB-005FC28BF7B9}" type="presParOf" srcId="{CEE83467-DA4F-4589-83C1-C17421A4ADCC}" destId="{263A693D-23C9-4C4A-8DDA-DC5CFDC81E52}" srcOrd="0" destOrd="0" presId="urn:microsoft.com/office/officeart/2005/8/layout/default#1"/>
    <dgm:cxn modelId="{3D30BECC-D8C4-4CC8-A384-297BD3E373F0}" type="presParOf" srcId="{CEE83467-DA4F-4589-83C1-C17421A4ADCC}" destId="{5DAAFD26-6651-431D-BF79-2474A41A8514}" srcOrd="1" destOrd="0" presId="urn:microsoft.com/office/officeart/2005/8/layout/default#1"/>
    <dgm:cxn modelId="{2E08DD85-BDCA-463E-A367-3D271164765C}" type="presParOf" srcId="{CEE83467-DA4F-4589-83C1-C17421A4ADCC}" destId="{DC3DF881-B299-406F-A772-0B447BE4C9FC}" srcOrd="2" destOrd="0" presId="urn:microsoft.com/office/officeart/2005/8/layout/default#1"/>
    <dgm:cxn modelId="{F1F5859E-1BCA-479B-BFF7-7B9B4DCC32EE}" type="presParOf" srcId="{CEE83467-DA4F-4589-83C1-C17421A4ADCC}" destId="{E3A34F31-7811-460E-AFDD-105FA87557BD}" srcOrd="3" destOrd="0" presId="urn:microsoft.com/office/officeart/2005/8/layout/default#1"/>
    <dgm:cxn modelId="{DADC3DDE-B37C-4545-AE09-9884891B3A62}" type="presParOf" srcId="{CEE83467-DA4F-4589-83C1-C17421A4ADCC}" destId="{4C9A028B-624E-42E7-8C32-C2C44BD00436}" srcOrd="4" destOrd="0" presId="urn:microsoft.com/office/officeart/2005/8/layout/default#1"/>
    <dgm:cxn modelId="{4151461C-DDAB-4B7F-9A33-7006786ED0E7}" type="presParOf" srcId="{CEE83467-DA4F-4589-83C1-C17421A4ADCC}" destId="{3E198A65-51B8-4353-923E-1B31F82F42A7}" srcOrd="5" destOrd="0" presId="urn:microsoft.com/office/officeart/2005/8/layout/default#1"/>
    <dgm:cxn modelId="{3E897F87-8CBA-42E9-BBB9-6DDEF0B7F381}" type="presParOf" srcId="{CEE83467-DA4F-4589-83C1-C17421A4ADCC}" destId="{D38CF589-2238-4E40-9397-95F16B2E7DBA}" srcOrd="6" destOrd="0" presId="urn:microsoft.com/office/officeart/2005/8/layout/default#1"/>
    <dgm:cxn modelId="{BE424C76-0CAD-43F6-A1C7-767435F56FA6}" type="presParOf" srcId="{CEE83467-DA4F-4589-83C1-C17421A4ADCC}" destId="{44DF1F43-B393-40B2-A376-B21667D4F649}" srcOrd="7" destOrd="0" presId="urn:microsoft.com/office/officeart/2005/8/layout/default#1"/>
    <dgm:cxn modelId="{C5D946FD-3A22-40E5-A206-E55A26343EA6}" type="presParOf" srcId="{CEE83467-DA4F-4589-83C1-C17421A4ADCC}" destId="{C6E467C9-FE00-47FE-88A3-67BA051FFF30}" srcOrd="8" destOrd="0" presId="urn:microsoft.com/office/officeart/2005/8/layout/default#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2603839-2AC0-49E1-B423-B7C7F87C5B0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0F2757-AFD0-4C0A-BC90-86E0B59B0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D7ECC6-7060-4831-AA40-114A807279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11AF1B-DF3F-4D2D-A179-FFCED6D11A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77A80-9C39-4EC1-A8BC-C2649051A892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5141-8F63-49FB-8B14-DEDA6BD1D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B214-0DC8-4277-84A3-704F2FA549F1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7B8A-62ED-4779-9E7E-D45E7D8C5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1E1D-4BC0-4C06-A7CE-296B02D24459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8186-7D6A-4DF4-A242-BF0DC9B6F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0B6D-2440-4B50-81FE-32A458299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151A-301A-4967-B5C5-6CF576D3B6BA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1A2F-9DE8-4599-A650-64F54C9A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A2BF-3910-4700-AEAB-EDD38E655F21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FAC2-54FA-4C3E-9E2A-17E7B5D2D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B71A-5969-4074-9171-8C615CA9C4E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C1B9-21F0-4804-9122-5D83E3E7A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267A-3D78-4E74-A76F-CD8C00DEEE3C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1932-ADE4-49A2-A03A-7487B0F05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5810-7A08-4DFD-A58D-ED2360B222CA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7860-9223-4CAC-B0A0-EED3CD314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D9F1-3C5F-4D01-9A53-BB9D18831196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126F8-7B94-4B20-95E3-2612A2BE7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115FA-BC43-40B6-B340-536B9826255C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1B8B-F726-4D01-A1C3-5EFB38FBC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D22B-7DC5-4C88-88A1-FB77851D53F0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178F-2789-47E0-87E5-A3E17EE16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5EFDF-A97D-4B97-8B75-28F85FE9B38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0E31F9-AA11-40A1-92F5-BE9434255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7688" y="1143000"/>
            <a:ext cx="3613150" cy="4286250"/>
          </a:xfrm>
        </p:spPr>
        <p:txBody>
          <a:bodyPr/>
          <a:lstStyle/>
          <a:p>
            <a:pPr>
              <a:defRPr/>
            </a:pPr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План заходів управління у справах сім’ї та молоді, присвячених відзначенню 200-річчя з дня народження Т.Г. Шевченка </a:t>
            </a:r>
            <a:endParaRPr lang="uk-UA" sz="32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CC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14414" y="1428735"/>
            <a:ext cx="2500330" cy="3391073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331913" y="549275"/>
            <a:ext cx="6302375" cy="1143000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Засновники</a:t>
            </a:r>
            <a:r>
              <a:rPr lang="en-US" sz="3200" i="1" smtClean="0">
                <a:latin typeface="Arial Black" pitchFamily="34" charset="0"/>
              </a:rPr>
              <a:t> та організатори</a:t>
            </a:r>
            <a:r>
              <a:rPr lang="uk-UA" sz="3200" i="1" smtClean="0">
                <a:latin typeface="Arial Black" pitchFamily="34" charset="0"/>
              </a:rPr>
              <a:t> фестивалю: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773238"/>
            <a:ext cx="7561263" cy="44926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sz="2500" b="1" u="sng" smtClean="0">
                <a:latin typeface="Times New Roman" pitchFamily="18" charset="0"/>
                <a:cs typeface="Times New Roman" pitchFamily="18" charset="0"/>
              </a:rPr>
              <a:t>Засновник:</a:t>
            </a:r>
          </a:p>
          <a:p>
            <a:pPr marL="0" indent="0">
              <a:buFont typeface="Arial" charset="0"/>
              <a:buNone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Донецьк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 обласн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державн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адміністраці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я;</a:t>
            </a:r>
          </a:p>
          <a:p>
            <a:pPr marL="0" indent="0">
              <a:buFont typeface="Arial" charset="0"/>
              <a:buNone/>
            </a:pP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Організатори </a:t>
            </a:r>
            <a:r>
              <a:rPr lang="en-US" sz="2400" b="1" u="sng" smtClean="0">
                <a:latin typeface="Times New Roman" pitchFamily="18" charset="0"/>
                <a:cs typeface="Times New Roman" pitchFamily="18" charset="0"/>
              </a:rPr>
              <a:t>фестивалю</a:t>
            </a:r>
            <a:r>
              <a:rPr lang="ru-RU" sz="2400" b="1" u="sng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- Рада ректорів вищих навчальних закладів Донецької області;</a:t>
            </a:r>
          </a:p>
          <a:p>
            <a:pPr marL="0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- Донецька обласна колегія Всеукраїнської студентської ради при Міністерстві освіти і науки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України;</a:t>
            </a:r>
          </a:p>
          <a:p>
            <a:pPr marL="0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- Донецька асоціація студентських пр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офспілкових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організа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цій.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993062" cy="854075"/>
          </a:xfrm>
        </p:spPr>
        <p:txBody>
          <a:bodyPr/>
          <a:lstStyle/>
          <a:p>
            <a:r>
              <a:rPr lang="ru-RU" sz="3200" i="1" smtClean="0">
                <a:latin typeface="Arial Black" pitchFamily="34" charset="0"/>
              </a:rPr>
              <a:t>Мета та завдання </a:t>
            </a:r>
            <a:br>
              <a:rPr lang="ru-RU" sz="3200" i="1" smtClean="0">
                <a:latin typeface="Arial Black" pitchFamily="34" charset="0"/>
              </a:rPr>
            </a:br>
            <a:r>
              <a:rPr lang="ru-RU" sz="3200" i="1" smtClean="0">
                <a:latin typeface="Arial Black" pitchFamily="34" charset="0"/>
              </a:rPr>
              <a:t>фестивалю-конкурсу</a:t>
            </a:r>
            <a:r>
              <a:rPr lang="en-US" sz="3200" i="1" smtClean="0">
                <a:latin typeface="Arial Black" pitchFamily="34" charset="0"/>
              </a:rPr>
              <a:t>:</a:t>
            </a:r>
            <a:endParaRPr lang="ru-RU" sz="3200" i="1" smtClean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392238"/>
            <a:ext cx="7775575" cy="46291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1700" b="1" u="sng" smtClean="0">
                <a:latin typeface="Times New Roman" pitchFamily="18" charset="0"/>
                <a:cs typeface="Times New Roman" pitchFamily="18" charset="0"/>
              </a:rPr>
              <a:t>МЕТА: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вшанування пам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яті художника, письменника, мислителя Т.Г. Шевченка;</a:t>
            </a:r>
            <a:endParaRPr lang="ru-RU" sz="17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 виявлення та підтримка творчої студентської молоді, надання їй можливості реалізувати свій творчий потенціал, залучення студентської молоді до культурно-історичних цінностей, збереження та примноження інтелектуального потенціалу Донецької області, популяризація молодіжної творчості серед широких верств населення.</a:t>
            </a:r>
            <a:endParaRPr lang="en-US" sz="17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1700" b="1" u="sng" smtClean="0">
                <a:latin typeface="Times New Roman" pitchFamily="18" charset="0"/>
                <a:cs typeface="Times New Roman" pitchFamily="18" charset="0"/>
              </a:rPr>
              <a:t>ЗАВДАННЯ:</a:t>
            </a:r>
            <a:endParaRPr lang="ru-RU" sz="1700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активізація організаційно-творчої та пошукової роботи і обмін досвідом роботи в питаннях популяризації творчості Т.Г.Шевченка;</a:t>
            </a:r>
            <a:endParaRPr lang="en-US" sz="17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сприяння глибшому усвідомленню студентською молоддю ролі Тараса Шевченка в культурно-історичному контексті України, впливу його творчих набутків на втілення нових ідей;</a:t>
            </a:r>
            <a:endParaRPr lang="en-US" sz="17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 розвиток творчих ініціатив молодих митців; реалізація творчого потенціалу студентської молоді Донецької області; </a:t>
            </a:r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Порядок проведення </a:t>
            </a:r>
            <a:br>
              <a:rPr lang="uk-UA" sz="3200" i="1" smtClean="0">
                <a:latin typeface="Arial Black" pitchFamily="34" charset="0"/>
              </a:rPr>
            </a:br>
            <a:r>
              <a:rPr lang="uk-UA" sz="3200" i="1" smtClean="0">
                <a:latin typeface="Arial Black" pitchFamily="34" charset="0"/>
              </a:rPr>
              <a:t>фестивалю-конкурсу</a:t>
            </a:r>
            <a:r>
              <a:rPr lang="en-US" sz="3200" i="1" smtClean="0">
                <a:latin typeface="Arial Black" pitchFamily="34" charset="0"/>
              </a:rPr>
              <a:t>:</a:t>
            </a:r>
            <a:endParaRPr lang="ru-RU" sz="3200" i="1" smtClean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916113"/>
            <a:ext cx="7489825" cy="388937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uk-UA" smtClean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Конкурс проводиться в </a:t>
            </a: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 тури: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перший тур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– вузівський, відбірковий;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q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 – обласний фестиваль-конкурс, в   якому беруть участь переможці вузівського туру конкурсу.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 третій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 – гала - концерт (фінал конкурсу).</a:t>
            </a:r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i="1" smtClean="0">
                <a:latin typeface="Arial Black" pitchFamily="34" charset="0"/>
              </a:rPr>
              <a:t>Ж</a:t>
            </a:r>
            <a:r>
              <a:rPr lang="ru-RU" sz="3200" i="1" smtClean="0">
                <a:latin typeface="Arial Black" pitchFamily="34" charset="0"/>
              </a:rPr>
              <a:t>анров</a:t>
            </a:r>
            <a:r>
              <a:rPr lang="en-US" sz="3200" i="1" smtClean="0">
                <a:latin typeface="Arial Black" pitchFamily="34" charset="0"/>
              </a:rPr>
              <a:t>і</a:t>
            </a:r>
            <a:r>
              <a:rPr lang="ru-RU" sz="3200" i="1" smtClean="0">
                <a:latin typeface="Arial Black" pitchFamily="34" charset="0"/>
              </a:rPr>
              <a:t> напрямк</a:t>
            </a:r>
            <a:r>
              <a:rPr lang="en-US" sz="3200" i="1" smtClean="0">
                <a:latin typeface="Arial Black" pitchFamily="34" charset="0"/>
              </a:rPr>
              <a:t>и фестивалю</a:t>
            </a:r>
            <a:r>
              <a:rPr lang="ru-RU" sz="3200" i="1" smtClean="0">
                <a:latin typeface="Arial Black" pitchFamily="34" charset="0"/>
              </a:rPr>
              <a:t>:</a:t>
            </a:r>
            <a:br>
              <a:rPr lang="ru-RU" sz="3200" i="1" smtClean="0">
                <a:latin typeface="Arial Black" pitchFamily="34" charset="0"/>
              </a:rPr>
            </a:br>
            <a:endParaRPr lang="ru-RU" sz="3200" i="1" smtClean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3846512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Жанр «Художнє слово» (читці)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Жанр «Авторська поезія і проза»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Жанр «Театральне мистецтво»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 Жанр «Образотворче мистецтво»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Жанр «Українська пісня»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971550" y="692150"/>
            <a:ext cx="6908800" cy="1143000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Джерела фінансування фестивалю</a:t>
            </a:r>
            <a:r>
              <a:rPr lang="en-US" sz="3200" i="1" smtClean="0">
                <a:latin typeface="Arial Black" pitchFamily="34" charset="0"/>
              </a:rPr>
              <a:t>:</a:t>
            </a:r>
            <a:endParaRPr lang="ru-RU" sz="3200" i="1" smtClean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557338"/>
            <a:ext cx="7561262" cy="4281487"/>
          </a:xfrm>
        </p:spPr>
        <p:txBody>
          <a:bodyPr/>
          <a:lstStyle/>
          <a:p>
            <a:pPr algn="just">
              <a:buFont typeface="Arial" charset="0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управління  у справах  сім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ї та молоді обласної державної адміністрації;</a:t>
            </a:r>
          </a:p>
          <a:p>
            <a:pPr algn="just">
              <a:buFont typeface="Wingdings" pitchFamily="2" charset="2"/>
              <a:buChar char="v"/>
            </a:pPr>
            <a:endParaRPr lang="uk-UA" sz="14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частково за рахунок оргвнесків від кожного ВНЗ-учасника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endParaRPr lang="en-US" sz="14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благодійні внески, спонсорська допомога та інші надходження, не заборонені законодавством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200" y="1250950"/>
            <a:ext cx="4114800" cy="41402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z="6000" b="1" smtClean="0"/>
              <a:t>ДЯКУЮ ЗА УВАГУ!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557338"/>
            <a:ext cx="27082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Правова основа  заходів: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628775"/>
            <a:ext cx="7632700" cy="3878263"/>
          </a:xfrm>
        </p:spPr>
        <p:txBody>
          <a:bodyPr/>
          <a:lstStyle/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Верховної Ради України "Про підготовку та відзначення 200-річчя від дня народження Тараса Григоровича Шевченка" від 19 червня 2013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року </a:t>
            </a:r>
          </a:p>
          <a:p>
            <a:pPr algn="just">
              <a:defRPr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Президента України "Про додаткові заходи з підготовки та відзначення 200-річчя від дня народження Тараса Шевченка" № 257/2012 від 11 квітня 2012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року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Розпорядження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Кабінету Міністрів України "Про затвердження плану заходів з підготовки та відзначення 200-річчя від дня народження Т.Г.Шевченка та 150-річчя від дня його перепоховання" № 167-р від 2 березня 2011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року 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Напрями заходів</a:t>
            </a:r>
            <a:endParaRPr lang="ru-RU" sz="3200" i="1" smtClean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214422"/>
          <a:ext cx="800105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3A693D-23C9-4C4A-8DDA-DC5CFDC81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263A693D-23C9-4C4A-8DDA-DC5CFDC81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3DF881-B299-406F-A772-0B447BE4C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DC3DF881-B299-406F-A772-0B447BE4C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9A028B-624E-42E7-8C32-C2C44BD00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4C9A028B-624E-42E7-8C32-C2C44BD00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8CF589-2238-4E40-9397-95F16B2E7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D38CF589-2238-4E40-9397-95F16B2E7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E467C9-FE00-47FE-88A3-67BA051FF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C6E467C9-FE00-47FE-88A3-67BA051FF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60387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План проведення заходів</a:t>
            </a:r>
            <a:endParaRPr lang="ru-RU" sz="3200" i="1" smtClean="0">
              <a:latin typeface="Arial Black" pitchFamily="34" charset="0"/>
            </a:endParaRPr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>
            <p:ph idx="1"/>
          </p:nvPr>
        </p:nvGraphicFramePr>
        <p:xfrm>
          <a:off x="755650" y="1341438"/>
          <a:ext cx="7643813" cy="4598987"/>
        </p:xfrm>
        <a:graphic>
          <a:graphicData uri="http://schemas.openxmlformats.org/drawingml/2006/table">
            <a:tbl>
              <a:tblPr/>
              <a:tblGrid>
                <a:gridCol w="2057400"/>
                <a:gridCol w="2959100"/>
                <a:gridCol w="1327150"/>
                <a:gridCol w="1300163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Форма заходу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 заходу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Термін виконання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Приблизна кількість учасників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Конкурс, фестивалі творчості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«Шевченко і сьогодення»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Лютий-березень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«Ми твої спадкоємці, Тарасе!»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Флеш-моб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Флеш-моб до 200 з Дня народження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Т.Г. Шевченко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Березень 2014 року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Близько 1000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Пленер серед молодих художників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«В сім’ї вольній новій»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Вересень 2014 року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Відкрите наметове містечко «Чумацький шлях»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Літературно-мистецький вечір: «Неначе степом, чумаки у осені верству проходять»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Серпень-2013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Конкурс читців віршів Т.Г.Шевченка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Захід в пужай тематичної зміни лідерів громадських організацій, молодих журналістів та вихованців військово-патріотичних клубів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Серпень 2014 року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60387"/>
          </a:xfrm>
        </p:spPr>
        <p:txBody>
          <a:bodyPr/>
          <a:lstStyle/>
          <a:p>
            <a:r>
              <a:rPr lang="uk-UA" sz="3200" i="1" smtClean="0">
                <a:latin typeface="Arial Black" pitchFamily="34" charset="0"/>
              </a:rPr>
              <a:t>План проведення заходів</a:t>
            </a:r>
            <a:endParaRPr lang="ru-RU" sz="3200" i="1" smtClean="0">
              <a:latin typeface="Arial Black" pitchFamily="34" charset="0"/>
            </a:endParaRPr>
          </a:p>
        </p:txBody>
      </p:sp>
      <p:graphicFrame>
        <p:nvGraphicFramePr>
          <p:cNvPr id="19495" name="Group 39"/>
          <p:cNvGraphicFramePr>
            <a:graphicFrameLocks noGrp="1"/>
          </p:cNvGraphicFramePr>
          <p:nvPr>
            <p:ph idx="1"/>
          </p:nvPr>
        </p:nvGraphicFramePr>
        <p:xfrm>
          <a:off x="684213" y="1484313"/>
          <a:ext cx="7643812" cy="4343400"/>
        </p:xfrm>
        <a:graphic>
          <a:graphicData uri="http://schemas.openxmlformats.org/drawingml/2006/table">
            <a:tbl>
              <a:tblPr/>
              <a:tblGrid>
                <a:gridCol w="2055812"/>
                <a:gridCol w="2959100"/>
                <a:gridCol w="1327150"/>
                <a:gridCol w="130175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Форма заходу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Назва заходу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Термін виконання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Приблизна кількість учасників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Видання збірки тез молодих поетів Донеччини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«Поезія пам’яті до 200-річчня з дня народження Т.Г.Шевченко»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Протягом року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41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Літературний вечір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«Вчитесь, читайте, І чужому научайтесь, Й свого не цурайтесь»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Березень 2014 року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«МОЄ МІСТО і ТАРАС ШЕВЧЕНКО»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Протягом року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Марафон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Перший сет відкритого марафону аматорського мультимедійно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ї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творчості «Зак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улки»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Грудень –березень 2014 року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Міні-квест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«15 НЕВІДОМИХ ФАКТІВ ПРО Т.Г.ШЕВЧЕНКА»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Лютий - квітень 2014 року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Близько 500 учасників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0" y="928688"/>
            <a:ext cx="3786188" cy="857250"/>
          </a:xfrm>
        </p:spPr>
        <p:txBody>
          <a:bodyPr/>
          <a:lstStyle/>
          <a:p>
            <a:r>
              <a:rPr lang="ru-RU" sz="3200" i="1" smtClean="0">
                <a:latin typeface="Arial Black" pitchFamily="34" charset="0"/>
              </a:rPr>
              <a:t>«В</a:t>
            </a:r>
            <a:r>
              <a:rPr lang="uk-UA" sz="3200" i="1" smtClean="0">
                <a:latin typeface="Arial Black" pitchFamily="34" charset="0"/>
              </a:rPr>
              <a:t>ІДЧУВАЮЧИ ТАРАСА» </a:t>
            </a:r>
            <a:endParaRPr lang="ru-RU" sz="3200" i="1" smtClean="0">
              <a:latin typeface="Arial Black" pitchFamily="34" charset="0"/>
            </a:endParaRPr>
          </a:p>
        </p:txBody>
      </p:sp>
      <p:pic>
        <p:nvPicPr>
          <p:cNvPr id="2052" name="Picture 4" descr="ЛОГО ЦЕНТР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1000125"/>
            <a:ext cx="22860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974725" y="2743200"/>
            <a:ext cx="390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928688" y="2447925"/>
            <a:ext cx="75723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>
                <a:latin typeface="Calibri" pitchFamily="34" charset="0"/>
              </a:rPr>
              <a:t>Перший сет відкритого марафону аматорської мультімедійної творчості «Закоулки».</a:t>
            </a:r>
          </a:p>
          <a:p>
            <a:r>
              <a:rPr lang="uk-UA">
                <a:latin typeface="Calibri" pitchFamily="34" charset="0"/>
              </a:rPr>
              <a:t>1 грудня 2013 - 1 березня 2014</a:t>
            </a:r>
          </a:p>
          <a:p>
            <a:r>
              <a:rPr lang="uk-UA" b="1">
                <a:latin typeface="Calibri" pitchFamily="34" charset="0"/>
              </a:rPr>
              <a:t>Цілі та завдання: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latin typeface="Calibri" pitchFamily="34" charset="0"/>
              </a:rPr>
              <a:t>пропаганда творчості Тараса Шевченка;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latin typeface="Calibri" pitchFamily="34" charset="0"/>
              </a:rPr>
              <a:t>популяризація поезії та суміжних , синтетичних напрямів медіатворчості;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latin typeface="Calibri" pitchFamily="34" charset="0"/>
              </a:rPr>
              <a:t>розвиток творчого потенціалу представників дитячих та молодіжних громадських організацій;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latin typeface="Calibri" pitchFamily="34" charset="0"/>
              </a:rPr>
              <a:t>сприяння розвитку та набуттю досвіду в напрямку медіа;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latin typeface="Calibri" pitchFamily="34" charset="0"/>
              </a:rPr>
              <a:t>відбір і популяризація кращих конкурсних творів;</a:t>
            </a:r>
          </a:p>
          <a:p>
            <a:r>
              <a:rPr lang="uk-UA">
                <a:latin typeface="Calibri" pitchFamily="34" charset="0"/>
              </a:rPr>
              <a:t>У першому сеті аматорського марафону можуть взяти участь всі бажаючі - представники дитячих та молодіжних громадських організацій без вікових обмежень.</a:t>
            </a:r>
            <a:endParaRPr lang="ru-RU"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CC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357290" y="857232"/>
            <a:ext cx="1086917" cy="1474131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974725" y="2743200"/>
            <a:ext cx="390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4191000" y="358775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71563" y="4297363"/>
            <a:ext cx="6929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міні-квест для школярів, учасників «Патріотичної ігри» </a:t>
            </a:r>
          </a:p>
          <a:p>
            <a:r>
              <a:rPr lang="ru-RU" sz="2000" b="1">
                <a:latin typeface="Calibri" pitchFamily="34" charset="0"/>
              </a:rPr>
              <a:t>(лютий-квітень 2014 року)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000125" y="2849563"/>
            <a:ext cx="7215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міні-квест (лютий-квітень 2014 р.) для керівників дитячих і молодіжних громадських організацій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276600" y="3581400"/>
            <a:ext cx="545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«ПРОГУЛИВАЯСЬ ВМЕСТЕ С Т.Г.ШЕВЧЕНКО»</a:t>
            </a: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313" y="785813"/>
            <a:ext cx="4286250" cy="1214437"/>
          </a:xfrm>
        </p:spPr>
        <p:txBody>
          <a:bodyPr/>
          <a:lstStyle/>
          <a:p>
            <a:r>
              <a:rPr lang="ru-RU" sz="2800" i="1" smtClean="0">
                <a:latin typeface="Arial Black" pitchFamily="34" charset="0"/>
              </a:rPr>
              <a:t>«15 НЕВІДОМИХ ФАКТІВ ПРО Т.Г.ШЕВЧЕНКА»</a:t>
            </a:r>
            <a:endParaRPr lang="ru-RU" sz="2800" b="1" smtClean="0">
              <a:latin typeface="Bookman Old Style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CC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42976" y="857232"/>
            <a:ext cx="1086917" cy="1474131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4" descr="ЛОГО ЦЕНТРА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928688"/>
            <a:ext cx="22860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857250"/>
            <a:ext cx="5715000" cy="609600"/>
          </a:xfrm>
        </p:spPr>
        <p:txBody>
          <a:bodyPr/>
          <a:lstStyle/>
          <a:p>
            <a:r>
              <a:rPr lang="uk-UA" sz="2800" i="1" smtClean="0">
                <a:latin typeface="Arial Black" pitchFamily="34" charset="0"/>
              </a:rPr>
              <a:t>ЛІТЕРАТУРНИЙ ВЕЧІР ПАМ'ЯТІ Т.Г.ШЕВЧЕНКА</a:t>
            </a:r>
            <a:endParaRPr lang="ru-RU" sz="2800" i="1" smtClean="0">
              <a:latin typeface="Arial Black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429000"/>
            <a:ext cx="3200400" cy="3276600"/>
          </a:xfrm>
        </p:spPr>
        <p:txBody>
          <a:bodyPr/>
          <a:lstStyle/>
          <a:p>
            <a:pPr>
              <a:buFontTx/>
              <a:buNone/>
            </a:pPr>
            <a:r>
              <a:rPr lang="uk-UA" sz="2400" smtClean="0">
                <a:latin typeface="Bookman Old Style" pitchFamily="18" charset="0"/>
              </a:rPr>
              <a:t>	</a:t>
            </a:r>
            <a:endParaRPr lang="ru-RU" sz="2000" b="1" smtClean="0">
              <a:latin typeface="Bookman Old Style" pitchFamily="18" charset="0"/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4191000" y="358775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1285875" y="2967038"/>
            <a:ext cx="60007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Calibri" pitchFamily="34" charset="0"/>
              </a:rPr>
              <a:t> «МОЄ МІСТО і ТАРАС ШЕВЧЕНКО»</a:t>
            </a:r>
          </a:p>
          <a:p>
            <a:r>
              <a:rPr lang="ru-RU" sz="2400" b="1">
                <a:latin typeface="Calibri" pitchFamily="34" charset="0"/>
              </a:rPr>
              <a:t> </a:t>
            </a:r>
          </a:p>
          <a:p>
            <a:r>
              <a:rPr lang="ru-RU" sz="2400" b="1">
                <a:latin typeface="Calibri" pitchFamily="34" charset="0"/>
              </a:rPr>
              <a:t>конкурси: </a:t>
            </a:r>
          </a:p>
          <a:p>
            <a:r>
              <a:rPr lang="ru-RU" sz="2400" b="1">
                <a:latin typeface="Calibri" pitchFamily="34" charset="0"/>
              </a:rPr>
              <a:t>- Оповідань /есе/ </a:t>
            </a:r>
          </a:p>
          <a:p>
            <a:r>
              <a:rPr lang="ru-RU" sz="2400" b="1">
                <a:latin typeface="Calibri" pitchFamily="34" charset="0"/>
              </a:rPr>
              <a:t>- фотографій </a:t>
            </a:r>
          </a:p>
          <a:p>
            <a:r>
              <a:rPr lang="ru-RU" sz="2400" b="1">
                <a:latin typeface="Calibri" pitchFamily="34" charset="0"/>
              </a:rPr>
              <a:t>- відеороликів</a:t>
            </a:r>
            <a:endParaRPr lang="ru-RU">
              <a:latin typeface="Calibri" pitchFamily="34" charset="0"/>
            </a:endParaRP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685800" y="3535363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CC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928662" y="928670"/>
            <a:ext cx="1086917" cy="1474131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 descr="ЛОГО ЦЕНТРА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1071563"/>
            <a:ext cx="22860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4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295400"/>
          </a:xfrm>
        </p:spPr>
        <p:txBody>
          <a:bodyPr/>
          <a:lstStyle/>
          <a:p>
            <a:r>
              <a:rPr lang="ru-RU" sz="1600" i="1" smtClean="0">
                <a:latin typeface="Arial Black" pitchFamily="34" charset="0"/>
              </a:rPr>
              <a:t>Донецька обласна державна адміністрація</a:t>
            </a:r>
            <a:br>
              <a:rPr lang="ru-RU" sz="1600" i="1" smtClean="0">
                <a:latin typeface="Arial Black" pitchFamily="34" charset="0"/>
              </a:rPr>
            </a:br>
            <a:r>
              <a:rPr lang="ru-RU" sz="1600" i="1" smtClean="0">
                <a:latin typeface="Arial Black" pitchFamily="34" charset="0"/>
              </a:rPr>
              <a:t>Рада ректорів вищих навчальних закладів Донецької області</a:t>
            </a:r>
            <a:br>
              <a:rPr lang="ru-RU" sz="1600" i="1" smtClean="0">
                <a:latin typeface="Arial Black" pitchFamily="34" charset="0"/>
              </a:rPr>
            </a:br>
            <a:r>
              <a:rPr lang="ru-RU" sz="1600" i="1" smtClean="0">
                <a:latin typeface="Arial Black" pitchFamily="34" charset="0"/>
              </a:rPr>
              <a:t>Донецька обласна колегія Всеукраїнської студентської ради при </a:t>
            </a:r>
            <a:br>
              <a:rPr lang="ru-RU" sz="1600" i="1" smtClean="0">
                <a:latin typeface="Arial Black" pitchFamily="34" charset="0"/>
              </a:rPr>
            </a:br>
            <a:r>
              <a:rPr lang="ru-RU" sz="1600" i="1" smtClean="0">
                <a:latin typeface="Arial Black" pitchFamily="34" charset="0"/>
              </a:rPr>
              <a:t>Міністерстві освіти і наукиУкраїни</a:t>
            </a:r>
            <a:br>
              <a:rPr lang="ru-RU" sz="1600" i="1" smtClean="0">
                <a:latin typeface="Arial Black" pitchFamily="34" charset="0"/>
              </a:rPr>
            </a:br>
            <a:r>
              <a:rPr lang="ru-RU" sz="1600" i="1" smtClean="0">
                <a:latin typeface="Arial Black" pitchFamily="34" charset="0"/>
              </a:rPr>
              <a:t>Донецька асоціація студентських профспілкових організацій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55875" y="2349500"/>
            <a:ext cx="6142038" cy="3240088"/>
          </a:xfrm>
        </p:spPr>
        <p:txBody>
          <a:bodyPr/>
          <a:lstStyle/>
          <a:p>
            <a:pPr algn="ctr"/>
            <a:r>
              <a:rPr lang="ru-RU" sz="3600" i="1" smtClean="0">
                <a:latin typeface="Arial Black" pitchFamily="34" charset="0"/>
              </a:rPr>
              <a:t>Донецький обласний фестиваль-конкурс студентської творчості</a:t>
            </a:r>
            <a:br>
              <a:rPr lang="ru-RU" sz="3600" i="1" smtClean="0">
                <a:latin typeface="Arial Black" pitchFamily="34" charset="0"/>
              </a:rPr>
            </a:br>
            <a:r>
              <a:rPr lang="ru-RU" sz="3600" i="1" smtClean="0">
                <a:latin typeface="Arial Black" pitchFamily="34" charset="0"/>
              </a:rPr>
              <a:t>“Ми твої спадкоємці, Тарасе”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492375"/>
            <a:ext cx="19335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275</TotalTime>
  <Words>644</Words>
  <Application>Microsoft Office PowerPoint</Application>
  <PresentationFormat>Экран (4:3)</PresentationFormat>
  <Paragraphs>126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Calibri</vt:lpstr>
      <vt:lpstr>Arial</vt:lpstr>
      <vt:lpstr>Bookman Old Style</vt:lpstr>
      <vt:lpstr>Arial Black</vt:lpstr>
      <vt:lpstr>Times New Roman</vt:lpstr>
      <vt:lpstr>Wingdings</vt:lpstr>
      <vt:lpstr>Тема1</vt:lpstr>
      <vt:lpstr>Тема1</vt:lpstr>
      <vt:lpstr>План заходів управління у справах сім’ї та молоді, присвячених відзначенню 200-річчя з дня народження Т.Г. Шевченка </vt:lpstr>
      <vt:lpstr>Правова основа  заходів:</vt:lpstr>
      <vt:lpstr>Напрями заходів</vt:lpstr>
      <vt:lpstr>План проведення заходів</vt:lpstr>
      <vt:lpstr>План проведення заходів</vt:lpstr>
      <vt:lpstr>«ВІДЧУВАЮЧИ ТАРАСА» </vt:lpstr>
      <vt:lpstr>«15 НЕВІДОМИХ ФАКТІВ ПРО Т.Г.ШЕВЧЕНКА»</vt:lpstr>
      <vt:lpstr>ЛІТЕРАТУРНИЙ ВЕЧІР ПАМ'ЯТІ Т.Г.ШЕВЧЕНКА</vt:lpstr>
      <vt:lpstr>Донецька обласна державна адміністрація Рада ректорів вищих навчальних закладів Донецької області Донецька обласна колегія Всеукраїнської студентської ради при  Міністерстві освіти і наукиУкраїни Донецька асоціація студентських профспілкових організацій</vt:lpstr>
      <vt:lpstr>Засновники та організатори фестивалю:</vt:lpstr>
      <vt:lpstr>Мета та завдання  фестивалю-конкурсу:</vt:lpstr>
      <vt:lpstr>Порядок проведення  фестивалю-конкурсу:</vt:lpstr>
      <vt:lpstr>  Жанрові напрямки фестивалю: </vt:lpstr>
      <vt:lpstr>Джерела фінансування фестивалю: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Alena</dc:creator>
  <cp:lastModifiedBy>Ira</cp:lastModifiedBy>
  <cp:revision>29</cp:revision>
  <dcterms:created xsi:type="dcterms:W3CDTF">2014-01-27T08:44:10Z</dcterms:created>
  <dcterms:modified xsi:type="dcterms:W3CDTF">2014-02-05T08:40:24Z</dcterms:modified>
</cp:coreProperties>
</file>